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300" r:id="rId3"/>
    <p:sldId id="275" r:id="rId4"/>
    <p:sldId id="257" r:id="rId5"/>
    <p:sldId id="290" r:id="rId6"/>
    <p:sldId id="261" r:id="rId7"/>
    <p:sldId id="291" r:id="rId8"/>
    <p:sldId id="259" r:id="rId9"/>
    <p:sldId id="258" r:id="rId10"/>
    <p:sldId id="277" r:id="rId11"/>
    <p:sldId id="309" r:id="rId12"/>
    <p:sldId id="286" r:id="rId13"/>
    <p:sldId id="276" r:id="rId14"/>
    <p:sldId id="287" r:id="rId15"/>
    <p:sldId id="310" r:id="rId16"/>
    <p:sldId id="316" r:id="rId17"/>
    <p:sldId id="278" r:id="rId18"/>
    <p:sldId id="311" r:id="rId19"/>
    <p:sldId id="292" r:id="rId20"/>
    <p:sldId id="283" r:id="rId21"/>
    <p:sldId id="285" r:id="rId22"/>
    <p:sldId id="312" r:id="rId23"/>
    <p:sldId id="313" r:id="rId24"/>
    <p:sldId id="296" r:id="rId25"/>
    <p:sldId id="302" r:id="rId26"/>
    <p:sldId id="297" r:id="rId27"/>
    <p:sldId id="282" r:id="rId28"/>
    <p:sldId id="294" r:id="rId29"/>
    <p:sldId id="314" r:id="rId30"/>
    <p:sldId id="284" r:id="rId31"/>
    <p:sldId id="266" r:id="rId32"/>
    <p:sldId id="298" r:id="rId33"/>
    <p:sldId id="299" r:id="rId34"/>
    <p:sldId id="279" r:id="rId35"/>
    <p:sldId id="315" r:id="rId36"/>
    <p:sldId id="280" r:id="rId37"/>
    <p:sldId id="295" r:id="rId38"/>
    <p:sldId id="288" r:id="rId39"/>
    <p:sldId id="307" r:id="rId40"/>
    <p:sldId id="289"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9218"/>
  </p:normalViewPr>
  <p:slideViewPr>
    <p:cSldViewPr snapToGrid="0">
      <p:cViewPr>
        <p:scale>
          <a:sx n="152" d="100"/>
          <a:sy n="152" d="100"/>
        </p:scale>
        <p:origin x="792" y="-6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03594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741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54883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Das Geschäftsmodell 3PL rentiert sich mehr, weil </a:t>
            </a:r>
            <a:r>
              <a:rPr lang="de-DE" sz="1200" dirty="0" err="1">
                <a:solidFill>
                  <a:srgbClr val="67788A"/>
                </a:solidFill>
              </a:rPr>
              <a:t>Instafreight</a:t>
            </a:r>
            <a:r>
              <a:rPr lang="de-DE" sz="1200" dirty="0">
                <a:solidFill>
                  <a:srgbClr val="67788A"/>
                </a:solidFill>
              </a:rPr>
              <a:t> schon viele Erfahrungen damit gesammelt hat und somit den Prozess zur Kundenauftragserfüllung allmählich optimieren kann. </a:t>
            </a: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dirty="0" err="1">
                <a:solidFill>
                  <a:srgbClr val="67788A"/>
                </a:solidFill>
              </a:rPr>
              <a:t>wenigeren</a:t>
            </a:r>
            <a:r>
              <a:rPr lang="de-DE" sz="1200" dirty="0">
                <a:solidFill>
                  <a:srgbClr val="67788A"/>
                </a:solidFill>
              </a:rPr>
              <a:t> </a:t>
            </a:r>
            <a:r>
              <a:rPr lang="de-DE" sz="1200" dirty="0" err="1">
                <a:solidFill>
                  <a:srgbClr val="67788A"/>
                </a:solidFill>
              </a:rPr>
              <a:t>spot</a:t>
            </a:r>
            <a:r>
              <a:rPr lang="de-DE" sz="1200" dirty="0">
                <a:solidFill>
                  <a:srgbClr val="67788A"/>
                </a:solidFill>
              </a:rPr>
              <a:t> </a:t>
            </a:r>
            <a:r>
              <a:rPr lang="de-DE" sz="1200" dirty="0" err="1">
                <a:solidFill>
                  <a:srgbClr val="67788A"/>
                </a:solidFill>
              </a:rPr>
              <a:t>shipments</a:t>
            </a:r>
            <a:r>
              <a:rPr lang="de-DE" sz="1200" dirty="0">
                <a:solidFill>
                  <a:srgbClr val="67788A"/>
                </a:solidFill>
              </a:rPr>
              <a:t> 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42.svg"/><Relationship Id="rId26" Type="http://schemas.openxmlformats.org/officeDocument/2006/relationships/image" Target="../media/image60.svg"/><Relationship Id="rId3" Type="http://schemas.openxmlformats.org/officeDocument/2006/relationships/image" Target="../media/image45.png"/><Relationship Id="rId21" Type="http://schemas.openxmlformats.org/officeDocument/2006/relationships/image" Target="../media/image37.png"/><Relationship Id="rId34" Type="http://schemas.openxmlformats.org/officeDocument/2006/relationships/image" Target="../media/image66.svg"/><Relationship Id="rId7" Type="http://schemas.openxmlformats.org/officeDocument/2006/relationships/image" Target="../media/image49.png"/><Relationship Id="rId12" Type="http://schemas.openxmlformats.org/officeDocument/2006/relationships/image" Target="../media/image36.svg"/><Relationship Id="rId17" Type="http://schemas.openxmlformats.org/officeDocument/2006/relationships/image" Target="../media/image41.png"/><Relationship Id="rId25" Type="http://schemas.openxmlformats.org/officeDocument/2006/relationships/image" Target="../media/image59.png"/><Relationship Id="rId33" Type="http://schemas.openxmlformats.org/officeDocument/2006/relationships/image" Target="../media/image65.png"/><Relationship Id="rId2" Type="http://schemas.openxmlformats.org/officeDocument/2006/relationships/notesSlide" Target="../notesSlides/notesSlide33.xml"/><Relationship Id="rId16" Type="http://schemas.openxmlformats.org/officeDocument/2006/relationships/image" Target="../media/image40.svg"/><Relationship Id="rId20" Type="http://schemas.openxmlformats.org/officeDocument/2006/relationships/image" Target="../media/image56.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8.svg"/><Relationship Id="rId11" Type="http://schemas.openxmlformats.org/officeDocument/2006/relationships/image" Target="../media/image35.png"/><Relationship Id="rId24" Type="http://schemas.openxmlformats.org/officeDocument/2006/relationships/image" Target="../media/image58.svg"/><Relationship Id="rId32" Type="http://schemas.openxmlformats.org/officeDocument/2006/relationships/image" Target="../media/image64.svg"/><Relationship Id="rId5" Type="http://schemas.openxmlformats.org/officeDocument/2006/relationships/image" Target="../media/image47.png"/><Relationship Id="rId15" Type="http://schemas.openxmlformats.org/officeDocument/2006/relationships/image" Target="../media/image39.png"/><Relationship Id="rId23" Type="http://schemas.openxmlformats.org/officeDocument/2006/relationships/image" Target="../media/image57.png"/><Relationship Id="rId28" Type="http://schemas.openxmlformats.org/officeDocument/2006/relationships/image" Target="../media/image44.svg"/><Relationship Id="rId36" Type="http://schemas.openxmlformats.org/officeDocument/2006/relationships/image" Target="../media/image68.svg"/><Relationship Id="rId10" Type="http://schemas.openxmlformats.org/officeDocument/2006/relationships/image" Target="../media/image52.svg"/><Relationship Id="rId19" Type="http://schemas.openxmlformats.org/officeDocument/2006/relationships/image" Target="../media/image55.png"/><Relationship Id="rId31" Type="http://schemas.openxmlformats.org/officeDocument/2006/relationships/image" Target="../media/image63.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4.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0" y="0"/>
            <a:ext cx="9144000" cy="5262979"/>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 </a:t>
            </a:r>
            <a:r>
              <a:rPr lang="de-DE" dirty="0">
                <a:solidFill>
                  <a:srgbClr val="C00000"/>
                </a:solidFill>
              </a:rPr>
              <a:t>#Anny</a:t>
            </a:r>
          </a:p>
          <a:p>
            <a:pPr marL="285750" indent="-285750">
              <a:buFontTx/>
              <a:buChar char="-"/>
            </a:pPr>
            <a:r>
              <a:rPr lang="de-DE" b="1" dirty="0">
                <a:highlight>
                  <a:srgbClr val="FFFF00"/>
                </a:highlight>
              </a:rPr>
              <a:t>Generell Story Line </a:t>
            </a:r>
            <a:r>
              <a:rPr lang="de-DE" dirty="0"/>
              <a:t>besser schreiben: Argumente, Begründung in Kommentarsektion </a:t>
            </a:r>
            <a:r>
              <a:rPr lang="de-DE" dirty="0">
                <a:solidFill>
                  <a:srgbClr val="C00000"/>
                </a:solidFill>
              </a:rPr>
              <a:t>#Alle</a:t>
            </a:r>
          </a:p>
          <a:p>
            <a:pPr marL="285750" indent="-285750">
              <a:buFontTx/>
              <a:buChar char="-"/>
            </a:pPr>
            <a:r>
              <a:rPr lang="de-DE" dirty="0"/>
              <a:t>Korrelation: Herausforderung und Begründung beschreiben </a:t>
            </a:r>
            <a:r>
              <a:rPr lang="de-DE" dirty="0">
                <a:solidFill>
                  <a:srgbClr val="C00000"/>
                </a:solidFill>
              </a:rPr>
              <a:t>#</a:t>
            </a:r>
            <a:r>
              <a:rPr lang="de-DE" dirty="0" err="1">
                <a:solidFill>
                  <a:srgbClr val="C00000"/>
                </a:solidFill>
              </a:rPr>
              <a:t>Toke</a:t>
            </a:r>
            <a:r>
              <a:rPr lang="de-DE" dirty="0">
                <a:solidFill>
                  <a:srgbClr val="C00000"/>
                </a:solidFill>
              </a:rPr>
              <a:t>, Wilke</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 </a:t>
            </a:r>
            <a:r>
              <a:rPr lang="de-DE" dirty="0">
                <a:solidFill>
                  <a:srgbClr val="C00000"/>
                </a:solidFill>
              </a:rPr>
              <a:t>#Dinh</a:t>
            </a:r>
            <a:endParaRPr lang="de-DE" dirty="0"/>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 </a:t>
            </a:r>
            <a:r>
              <a:rPr lang="de-DE" dirty="0">
                <a:solidFill>
                  <a:srgbClr val="C00000"/>
                </a:solidFill>
              </a:rPr>
              <a:t>#Wilke</a:t>
            </a:r>
          </a:p>
          <a:p>
            <a:pPr marL="285750" indent="-285750">
              <a:buFontTx/>
              <a:buChar char="-"/>
            </a:pPr>
            <a:r>
              <a:rPr lang="de-DE" dirty="0"/>
              <a:t>Alle Grafiken hinterfragen und Codes überprüfen </a:t>
            </a:r>
            <a:r>
              <a:rPr lang="de-DE" dirty="0">
                <a:solidFill>
                  <a:srgbClr val="C00000"/>
                </a:solidFill>
              </a:rPr>
              <a:t># Alle</a:t>
            </a:r>
            <a:endParaRPr lang="de-DE" dirty="0"/>
          </a:p>
          <a:p>
            <a:pPr marL="285750" indent="-285750">
              <a:buFontTx/>
              <a:buChar char="-"/>
            </a:pPr>
            <a:r>
              <a:rPr lang="de-DE" dirty="0"/>
              <a:t>Die Grafiken auf Excel in visuelle Exploration </a:t>
            </a:r>
            <a:r>
              <a:rPr lang="de-DE" dirty="0" err="1"/>
              <a:t>rüberziehen</a:t>
            </a:r>
            <a:r>
              <a:rPr lang="de-DE" dirty="0"/>
              <a:t> </a:t>
            </a:r>
            <a:r>
              <a:rPr lang="de-DE" dirty="0">
                <a:solidFill>
                  <a:srgbClr val="C00000"/>
                </a:solidFill>
              </a:rPr>
              <a:t>#Anny</a:t>
            </a:r>
            <a:endParaRPr lang="de-DE" dirty="0"/>
          </a:p>
          <a:p>
            <a:pPr marL="285750" indent="-285750">
              <a:buFontTx/>
              <a:buChar char="-"/>
            </a:pPr>
            <a:r>
              <a:rPr lang="de-DE" dirty="0"/>
              <a:t>Grafiken andere Designs z.B. </a:t>
            </a:r>
            <a:r>
              <a:rPr lang="de-DE" dirty="0" err="1"/>
              <a:t>Heatmap</a:t>
            </a:r>
            <a:r>
              <a:rPr lang="de-DE" dirty="0"/>
              <a:t>/Kreisdiagramme ausprobieren </a:t>
            </a:r>
            <a:r>
              <a:rPr lang="de-DE" dirty="0">
                <a:solidFill>
                  <a:srgbClr val="C00000"/>
                </a:solidFill>
              </a:rPr>
              <a:t>#Dinh</a:t>
            </a:r>
            <a:endParaRPr lang="de-DE" dirty="0"/>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r>
              <a:rPr lang="de-DE" dirty="0"/>
              <a:t>, OTD </a:t>
            </a:r>
            <a:r>
              <a:rPr lang="de-DE" dirty="0">
                <a:solidFill>
                  <a:srgbClr val="C00000"/>
                </a:solidFill>
              </a:rPr>
              <a:t>#Dinh</a:t>
            </a:r>
            <a:endParaRPr lang="de-DE" dirty="0"/>
          </a:p>
          <a:p>
            <a:pPr marL="285750" indent="-285750">
              <a:buFontTx/>
              <a:buChar char="-"/>
            </a:pPr>
            <a:r>
              <a:rPr lang="de-DE" dirty="0"/>
              <a:t>RMD Datei Codes säubern, die wir nicht verwenden und Kommentare schreiben sowie strukturieren </a:t>
            </a:r>
            <a:r>
              <a:rPr lang="de-DE" dirty="0">
                <a:solidFill>
                  <a:srgbClr val="C00000"/>
                </a:solidFill>
              </a:rPr>
              <a:t>#Anny</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PowerBI</a:t>
            </a:r>
            <a:r>
              <a:rPr lang="de-DE" dirty="0"/>
              <a:t>, zwei Seiten für </a:t>
            </a:r>
            <a:r>
              <a:rPr lang="de-DE" dirty="0" err="1"/>
              <a:t>Finance</a:t>
            </a:r>
            <a:r>
              <a:rPr lang="de-DE" dirty="0"/>
              <a:t> Mitarbeiter und Logistik Mitarbeiter </a:t>
            </a:r>
            <a:r>
              <a:rPr lang="de-DE" dirty="0">
                <a:solidFill>
                  <a:srgbClr val="C00000"/>
                </a:solidFill>
              </a:rPr>
              <a:t>#</a:t>
            </a:r>
            <a:r>
              <a:rPr lang="de-DE" dirty="0" err="1">
                <a:solidFill>
                  <a:srgbClr val="C00000"/>
                </a:solidFill>
              </a:rPr>
              <a:t>Toke</a:t>
            </a:r>
            <a:endParaRPr lang="de-DE" dirty="0">
              <a:solidFill>
                <a:srgbClr val="C00000"/>
              </a:solidFill>
            </a:endParaRPr>
          </a:p>
          <a:p>
            <a:pPr marL="285750" indent="-285750">
              <a:buFontTx/>
              <a:buChar char="-"/>
            </a:pPr>
            <a:r>
              <a:rPr lang="de-DE" dirty="0"/>
              <a:t>Icons in die </a:t>
            </a:r>
            <a:r>
              <a:rPr lang="de-DE" dirty="0" err="1"/>
              <a:t>Slides</a:t>
            </a:r>
            <a:r>
              <a:rPr lang="de-DE" dirty="0"/>
              <a:t> einfügen, wo es passt </a:t>
            </a:r>
            <a:r>
              <a:rPr lang="de-DE" dirty="0">
                <a:solidFill>
                  <a:srgbClr val="C00000"/>
                </a:solidFill>
              </a:rPr>
              <a:t>#Anny</a:t>
            </a:r>
            <a:endParaRPr lang="de-DE" dirty="0"/>
          </a:p>
          <a:p>
            <a:pPr marL="285750" indent="-285750">
              <a:buFontTx/>
              <a:buChar char="-"/>
            </a:pPr>
            <a:r>
              <a:rPr lang="de-DE" dirty="0"/>
              <a:t>Formatierung, Schrift, Farben überprüfen ob alle einheitlich </a:t>
            </a:r>
            <a:r>
              <a:rPr lang="de-DE" dirty="0">
                <a:solidFill>
                  <a:srgbClr val="C00000"/>
                </a:solidFill>
              </a:rPr>
              <a:t>#Anny</a:t>
            </a:r>
            <a:endParaRPr lang="de-DE" dirty="0"/>
          </a:p>
          <a:p>
            <a:endParaRPr lang="de-DE" dirty="0"/>
          </a:p>
          <a:p>
            <a:r>
              <a:rPr lang="de-DE" b="1" u="sng" dirty="0"/>
              <a:t>Formelles:</a:t>
            </a:r>
          </a:p>
          <a:p>
            <a:pPr marL="285750" indent="-285750">
              <a:buFontTx/>
              <a:buChar char="-"/>
            </a:pPr>
            <a:r>
              <a:rPr lang="de-DE" dirty="0"/>
              <a:t>Quellen ganz hinten einfügen (Fußnoten setzen wenn möglich) </a:t>
            </a:r>
            <a:r>
              <a:rPr lang="de-DE" dirty="0">
                <a:solidFill>
                  <a:srgbClr val="C00000"/>
                </a:solidFill>
              </a:rPr>
              <a:t>#Anny - Erledigt</a:t>
            </a:r>
            <a:endParaRPr lang="de-DE" dirty="0"/>
          </a:p>
          <a:p>
            <a:pPr marL="285750" indent="-285750">
              <a:buFontTx/>
              <a:buChar char="-"/>
            </a:pPr>
            <a:r>
              <a:rPr lang="de-DE" dirty="0"/>
              <a:t>Wer präsentiert? (25min) + üben! </a:t>
            </a:r>
            <a:r>
              <a:rPr lang="de-DE" dirty="0">
                <a:solidFill>
                  <a:srgbClr val="C00000"/>
                </a:solidFill>
              </a:rPr>
              <a:t># Anny, Wilke, </a:t>
            </a:r>
            <a:r>
              <a:rPr lang="de-DE" dirty="0" err="1">
                <a:solidFill>
                  <a:srgbClr val="C00000"/>
                </a:solidFill>
              </a:rPr>
              <a:t>Toke</a:t>
            </a:r>
            <a:endParaRPr lang="de-DE"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415144" y="1171613"/>
            <a:ext cx="2728856"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146.630 €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944330819"/>
              </p:ext>
            </p:extLst>
          </p:nvPr>
        </p:nvGraphicFramePr>
        <p:xfrm>
          <a:off x="484356" y="1341957"/>
          <a:ext cx="4544844" cy="3362960"/>
        </p:xfrm>
        <a:graphic>
          <a:graphicData uri="http://schemas.openxmlformats.org/drawingml/2006/table">
            <a:tbl>
              <a:tblPr firstRow="1" bandRow="1">
                <a:tableStyleId>{5C22544A-7EE6-4342-B048-85BDC9FD1C3A}</a:tableStyleId>
              </a:tblPr>
              <a:tblGrid>
                <a:gridCol w="1635046">
                  <a:extLst>
                    <a:ext uri="{9D8B030D-6E8A-4147-A177-3AD203B41FA5}">
                      <a16:colId xmlns:a16="http://schemas.microsoft.com/office/drawing/2014/main" val="2062269353"/>
                    </a:ext>
                  </a:extLst>
                </a:gridCol>
                <a:gridCol w="1408123">
                  <a:extLst>
                    <a:ext uri="{9D8B030D-6E8A-4147-A177-3AD203B41FA5}">
                      <a16:colId xmlns:a16="http://schemas.microsoft.com/office/drawing/2014/main" val="1617259835"/>
                    </a:ext>
                  </a:extLst>
                </a:gridCol>
                <a:gridCol w="1501675">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endParaRPr lang="de-DE" sz="1400" dirty="0"/>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endParaRPr lang="de-DE" sz="1400" dirty="0"/>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endParaRPr lang="de-DE" sz="1400" dirty="0"/>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endParaRPr lang="de-DE" sz="1400" dirty="0"/>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endParaRPr lang="de-DE" sz="1400" dirty="0"/>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endParaRPr lang="de-DE" sz="1400" dirty="0"/>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endParaRPr lang="de-DE" sz="1400" dirty="0"/>
                    </a:p>
                  </a:txBody>
                  <a:tcPr/>
                </a:tc>
                <a:tc>
                  <a:txBody>
                    <a:bodyPr/>
                    <a:lstStyle/>
                    <a:p>
                      <a:r>
                        <a:rPr lang="de-DE" sz="1400"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2011593107"/>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dirty="0">
                          <a:effectLst/>
                        </a:rPr>
                        <a:t>638,34</a:t>
                      </a:r>
                      <a:endParaRPr lang="de-DE" sz="1200"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
        <p:nvSpPr>
          <p:cNvPr id="10" name="Textfeld 9">
            <a:extLst>
              <a:ext uri="{FF2B5EF4-FFF2-40B4-BE49-F238E27FC236}">
                <a16:creationId xmlns:a16="http://schemas.microsoft.com/office/drawing/2014/main" id="{C7F7DF0B-A351-7E44-924D-2CC09140A458}"/>
              </a:ext>
            </a:extLst>
          </p:cNvPr>
          <p:cNvSpPr txBox="1"/>
          <p:nvPr/>
        </p:nvSpPr>
        <p:spPr>
          <a:xfrm>
            <a:off x="6415144" y="1171613"/>
            <a:ext cx="2728856" cy="954107"/>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Text</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165536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BCBA57B4-2E17-E748-B857-C52F0A72A5BF}"/>
              </a:ext>
            </a:extLst>
          </p:cNvPr>
          <p:cNvPicPr>
            <a:picLocks noChangeAspect="1"/>
          </p:cNvPicPr>
          <p:nvPr/>
        </p:nvPicPr>
        <p:blipFill>
          <a:blip r:embed="rId3"/>
          <a:stretch>
            <a:fillRect/>
          </a:stretch>
        </p:blipFill>
        <p:spPr>
          <a:xfrm>
            <a:off x="474895" y="1144991"/>
            <a:ext cx="5615070" cy="3457489"/>
          </a:xfrm>
          <a:prstGeom prst="rect">
            <a:avLst/>
          </a:prstGeom>
        </p:spPr>
      </p:pic>
      <p:sp>
        <p:nvSpPr>
          <p:cNvPr id="22" name="Textfeld 21">
            <a:extLst>
              <a:ext uri="{FF2B5EF4-FFF2-40B4-BE49-F238E27FC236}">
                <a16:creationId xmlns:a16="http://schemas.microsoft.com/office/drawing/2014/main" id="{A45AB88F-159D-5E4F-9974-852020CD92E0}"/>
              </a:ext>
            </a:extLst>
          </p:cNvPr>
          <p:cNvSpPr txBox="1"/>
          <p:nvPr/>
        </p:nvSpPr>
        <p:spPr>
          <a:xfrm>
            <a:off x="6323704" y="1172382"/>
            <a:ext cx="2728856"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i="1" dirty="0">
                <a:solidFill>
                  <a:schemeClr val="bg2"/>
                </a:solidFill>
              </a:rPr>
              <a:t>Customer Not </a:t>
            </a:r>
            <a:r>
              <a:rPr lang="de-DE" i="1" dirty="0" err="1">
                <a:solidFill>
                  <a:schemeClr val="bg2"/>
                </a:solidFill>
              </a:rPr>
              <a:t>Ready</a:t>
            </a:r>
            <a:r>
              <a:rPr lang="de-DE" i="1" dirty="0">
                <a:solidFill>
                  <a:schemeClr val="bg2"/>
                </a:solidFill>
              </a:rPr>
              <a:t> </a:t>
            </a:r>
            <a:r>
              <a:rPr lang="de-DE" dirty="0">
                <a:solidFill>
                  <a:schemeClr val="bg2"/>
                </a:solidFill>
              </a:rPr>
              <a:t>weißt die höchste Auftragsstornierung in 12.2020 auf</a:t>
            </a:r>
          </a:p>
          <a:p>
            <a:pPr marL="285750" indent="-285750">
              <a:lnSpc>
                <a:spcPct val="150000"/>
              </a:lnSpc>
              <a:buFont typeface="Arial" panose="020B0604020202020204" pitchFamily="34" charset="0"/>
              <a:buChar char="•"/>
            </a:pPr>
            <a:r>
              <a:rPr lang="de-DE" i="1" dirty="0">
                <a:solidFill>
                  <a:schemeClr val="bg2"/>
                </a:solidFill>
              </a:rPr>
              <a:t>Carrier Not </a:t>
            </a:r>
            <a:r>
              <a:rPr lang="de-DE" i="1" dirty="0" err="1">
                <a:solidFill>
                  <a:schemeClr val="bg2"/>
                </a:solidFill>
              </a:rPr>
              <a:t>Found</a:t>
            </a:r>
            <a:r>
              <a:rPr lang="de-DE" i="1" dirty="0">
                <a:solidFill>
                  <a:schemeClr val="bg2"/>
                </a:solidFill>
              </a:rPr>
              <a:t> </a:t>
            </a:r>
            <a:r>
              <a:rPr lang="de-DE" dirty="0">
                <a:solidFill>
                  <a:schemeClr val="bg2"/>
                </a:solidFill>
              </a:rPr>
              <a:t>weißt die zweithöchste Auftragsstornierung in 12.2019 auf</a:t>
            </a: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4333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t>
            </a:r>
            <a:r>
              <a:rPr lang="de-DE" dirty="0" err="1">
                <a:latin typeface="Oswald"/>
                <a:ea typeface="Oswald"/>
                <a:cs typeface="Oswald"/>
                <a:sym typeface="Oswald"/>
              </a:rPr>
              <a:t>Durchsch</a:t>
            </a:r>
            <a:r>
              <a:rPr lang="de-DE" dirty="0">
                <a:latin typeface="Oswald"/>
                <a:ea typeface="Oswald"/>
                <a:cs typeface="Oswald"/>
                <a:sym typeface="Oswald"/>
              </a:rPr>
              <a:t>. Marge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a:t>
            </a:r>
            <a:r>
              <a:rPr lang="de-DE" dirty="0">
                <a:solidFill>
                  <a:schemeClr val="bg2"/>
                </a:solidFill>
                <a:highlight>
                  <a:srgbClr val="FFFF00"/>
                </a:highlight>
              </a:rPr>
              <a:t>Mai </a:t>
            </a:r>
            <a:r>
              <a:rPr lang="de-DE" dirty="0">
                <a:solidFill>
                  <a:schemeClr val="bg2"/>
                </a:solidFill>
              </a:rPr>
              <a:t>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feld 2">
            <a:extLst>
              <a:ext uri="{FF2B5EF4-FFF2-40B4-BE49-F238E27FC236}">
                <a16:creationId xmlns:a16="http://schemas.microsoft.com/office/drawing/2014/main" id="{943C2059-2F54-A143-8A85-68E1E1503CF5}"/>
              </a:ext>
            </a:extLst>
          </p:cNvPr>
          <p:cNvSpPr txBox="1"/>
          <p:nvPr/>
        </p:nvSpPr>
        <p:spPr>
          <a:xfrm>
            <a:off x="5005884" y="898548"/>
            <a:ext cx="4244097" cy="738664"/>
          </a:xfrm>
          <a:prstGeom prst="rect">
            <a:avLst/>
          </a:prstGeom>
          <a:noFill/>
        </p:spPr>
        <p:txBody>
          <a:bodyPr wrap="square" rtlCol="0">
            <a:spAutoFit/>
          </a:bodyPr>
          <a:lstStyle/>
          <a:p>
            <a:r>
              <a:rPr lang="de-DE" dirty="0">
                <a:highlight>
                  <a:srgbClr val="FFFF00"/>
                </a:highlight>
              </a:rPr>
              <a:t>#TODO Titel Durchschnitt fehlt</a:t>
            </a:r>
          </a:p>
          <a:p>
            <a:r>
              <a:rPr lang="de-DE" dirty="0">
                <a:highlight>
                  <a:srgbClr val="FFFF00"/>
                </a:highlight>
              </a:rPr>
              <a:t># </a:t>
            </a:r>
            <a:r>
              <a:rPr lang="de-DE" dirty="0" err="1">
                <a:highlight>
                  <a:srgbClr val="FFFF00"/>
                </a:highlight>
              </a:rPr>
              <a:t>Mean</a:t>
            </a:r>
            <a:r>
              <a:rPr lang="de-DE" dirty="0">
                <a:highlight>
                  <a:srgbClr val="FFFF00"/>
                </a:highlight>
              </a:rPr>
              <a:t>, </a:t>
            </a:r>
            <a:r>
              <a:rPr lang="de-DE" dirty="0" err="1">
                <a:highlight>
                  <a:srgbClr val="FFFF00"/>
                </a:highlight>
              </a:rPr>
              <a:t>Sqrt</a:t>
            </a:r>
            <a:r>
              <a:rPr lang="de-DE" dirty="0">
                <a:highlight>
                  <a:srgbClr val="FFFF00"/>
                </a:highlight>
              </a:rPr>
              <a:t> usw. hier rein für die Bewertung des Modells</a:t>
            </a:r>
          </a:p>
        </p:txBody>
      </p:sp>
      <p:sp>
        <p:nvSpPr>
          <p:cNvPr id="4" name="Rechteck 3">
            <a:extLst>
              <a:ext uri="{FF2B5EF4-FFF2-40B4-BE49-F238E27FC236}">
                <a16:creationId xmlns:a16="http://schemas.microsoft.com/office/drawing/2014/main" id="{8E6AA6E3-DC08-B747-A525-352778EEDEA8}"/>
              </a:ext>
            </a:extLst>
          </p:cNvPr>
          <p:cNvSpPr/>
          <p:nvPr/>
        </p:nvSpPr>
        <p:spPr>
          <a:xfrm>
            <a:off x="3061252" y="1407381"/>
            <a:ext cx="365758" cy="1113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dirty="0"/>
              <a:t>Zahl</a:t>
            </a:r>
          </a:p>
        </p:txBody>
      </p:sp>
    </p:spTree>
    <p:extLst>
      <p:ext uri="{BB962C8B-B14F-4D97-AF65-F5344CB8AC3E}">
        <p14:creationId xmlns:p14="http://schemas.microsoft.com/office/powerpoint/2010/main" val="288757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736944" cy="292214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523220"/>
          </a:xfrm>
          <a:prstGeom prst="rect">
            <a:avLst/>
          </a:prstGeom>
          <a:noFill/>
        </p:spPr>
        <p:txBody>
          <a:bodyPr wrap="square" rtlCol="0">
            <a:spAutoFit/>
          </a:bodyPr>
          <a:lstStyle/>
          <a:p>
            <a:pPr marL="285750" indent="-285750">
              <a:buFontTx/>
              <a:buChar char="-"/>
            </a:pPr>
            <a:r>
              <a:rPr lang="de-DE" dirty="0"/>
              <a:t>TODO: </a:t>
            </a:r>
            <a:r>
              <a:rPr lang="de-DE" dirty="0" err="1"/>
              <a:t>titel</a:t>
            </a:r>
            <a:r>
              <a:rPr lang="de-DE" dirty="0"/>
              <a:t> fehlt</a:t>
            </a:r>
          </a:p>
          <a:p>
            <a:pPr marL="285750" indent="-285750">
              <a:buFontTx/>
              <a:buChar char="-"/>
            </a:pPr>
            <a:r>
              <a:rPr lang="de-DE" dirty="0"/>
              <a:t>Anzahl Aufträge insgesamt</a:t>
            </a:r>
          </a:p>
        </p:txBody>
      </p:sp>
    </p:spTree>
    <p:extLst>
      <p:ext uri="{BB962C8B-B14F-4D97-AF65-F5344CB8AC3E}">
        <p14:creationId xmlns:p14="http://schemas.microsoft.com/office/powerpoint/2010/main" val="332163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a:t>
            </a:r>
            <a:r>
              <a:rPr lang="de-DE" dirty="0" err="1">
                <a:latin typeface="Oswald"/>
                <a:ea typeface="Oswald"/>
                <a:cs typeface="Oswald"/>
                <a:sym typeface="Oswald"/>
              </a:rPr>
              <a:t>Spediteurkosten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36BE4021-E7B2-234F-A642-CAD615ADDC22}"/>
              </a:ext>
            </a:extLst>
          </p:cNvPr>
          <p:cNvSpPr/>
          <p:nvPr/>
        </p:nvSpPr>
        <p:spPr>
          <a:xfrm>
            <a:off x="3858503" y="2417862"/>
            <a:ext cx="1426994" cy="307777"/>
          </a:xfrm>
          <a:prstGeom prst="rect">
            <a:avLst/>
          </a:prstGeom>
        </p:spPr>
        <p:txBody>
          <a:bodyPr wrap="none">
            <a:spAutoFit/>
          </a:bodyPr>
          <a:lstStyle/>
          <a:p>
            <a:r>
              <a:rPr lang="de-DE" dirty="0">
                <a:latin typeface="Oswald"/>
                <a:ea typeface="Oswald"/>
                <a:cs typeface="Oswald"/>
                <a:sym typeface="Oswald"/>
              </a:rPr>
              <a:t>Transport </a:t>
            </a:r>
            <a:r>
              <a:rPr lang="de-DE" dirty="0" err="1">
                <a:latin typeface="Oswald"/>
                <a:ea typeface="Oswald"/>
                <a:cs typeface="Oswald"/>
                <a:sym typeface="Oswald"/>
              </a:rPr>
              <a:t>Assigned</a:t>
            </a:r>
            <a:endParaRPr lang="de-DE" dirty="0"/>
          </a:p>
        </p:txBody>
      </p:sp>
    </p:spTree>
    <p:extLst>
      <p:ext uri="{BB962C8B-B14F-4D97-AF65-F5344CB8AC3E}">
        <p14:creationId xmlns:p14="http://schemas.microsoft.com/office/powerpoint/2010/main" val="216762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 Ergebnisse</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a:blip r:embed="rId3"/>
          <a:stretch>
            <a:fillRect/>
          </a:stretch>
        </p:blipFill>
        <p:spPr>
          <a:xfrm>
            <a:off x="662808" y="1024436"/>
            <a:ext cx="2705902" cy="2033337"/>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4479721" y="1451295"/>
            <a:ext cx="4194496" cy="2462213"/>
          </a:xfrm>
          <a:prstGeom prst="rect">
            <a:avLst/>
          </a:prstGeom>
          <a:noFill/>
        </p:spPr>
        <p:txBody>
          <a:bodyPr wrap="square" rtlCol="0">
            <a:spAutoFit/>
          </a:bodyPr>
          <a:lstStyle/>
          <a:p>
            <a:r>
              <a:rPr lang="de-DE" dirty="0"/>
              <a:t>Beste Korrelation</a:t>
            </a:r>
          </a:p>
          <a:p>
            <a:endParaRPr lang="de-DE" dirty="0"/>
          </a:p>
          <a:p>
            <a:pPr marL="342900" indent="-342900">
              <a:buAutoNum type="arabicPeriod"/>
            </a:pPr>
            <a:r>
              <a:rPr lang="de-DE" dirty="0"/>
              <a:t>Auslastungstransportmarkt</a:t>
            </a:r>
          </a:p>
          <a:p>
            <a:pPr marL="342900" indent="-342900">
              <a:buAutoNum type="arabicPeriod"/>
            </a:pPr>
            <a:r>
              <a:rPr lang="de-DE" dirty="0"/>
              <a:t>Lkw Maut</a:t>
            </a:r>
          </a:p>
          <a:p>
            <a:pPr marL="342900" indent="-342900">
              <a:buAutoNum type="arabicPeriod"/>
            </a:pPr>
            <a:r>
              <a:rPr lang="de-DE" dirty="0"/>
              <a:t>Total </a:t>
            </a:r>
            <a:r>
              <a:rPr lang="de-DE" dirty="0" err="1"/>
              <a:t>Cost</a:t>
            </a:r>
            <a:r>
              <a:rPr lang="de-DE" dirty="0"/>
              <a:t> UND Total </a:t>
            </a:r>
            <a:r>
              <a:rPr lang="de-DE" dirty="0" err="1"/>
              <a:t>cost</a:t>
            </a:r>
            <a:r>
              <a:rPr lang="de-DE" dirty="0"/>
              <a:t> </a:t>
            </a:r>
            <a:r>
              <a:rPr lang="de-DE" dirty="0" err="1"/>
              <a:t>assigned</a:t>
            </a:r>
            <a:endParaRPr lang="de-DE" dirty="0"/>
          </a:p>
          <a:p>
            <a:pPr marL="342900" indent="-342900">
              <a:buAutoNum type="arabicPeriod"/>
            </a:pPr>
            <a:r>
              <a:rPr lang="de-DE" dirty="0"/>
              <a:t>OTD</a:t>
            </a:r>
          </a:p>
          <a:p>
            <a:pPr marL="342900" indent="-342900">
              <a:buAutoNum type="arabicPeriod"/>
            </a:pPr>
            <a:r>
              <a:rPr lang="de-DE" dirty="0"/>
              <a:t>Dieselkraftstoff</a:t>
            </a:r>
          </a:p>
          <a:p>
            <a:pPr marL="342900" indent="-342900">
              <a:buAutoNum type="arabicPeriod"/>
            </a:pPr>
            <a:r>
              <a:rPr lang="de-DE" dirty="0"/>
              <a:t>Spedition (</a:t>
            </a:r>
            <a:r>
              <a:rPr lang="de-DE" dirty="0" err="1"/>
              <a:t>Goodle</a:t>
            </a:r>
            <a:r>
              <a:rPr lang="de-DE" dirty="0"/>
              <a:t> Trends)</a:t>
            </a:r>
          </a:p>
          <a:p>
            <a:endParaRPr lang="de-DE" dirty="0"/>
          </a:p>
          <a:p>
            <a:endParaRPr lang="de-DE" dirty="0"/>
          </a:p>
          <a:p>
            <a:endParaRPr lang="de-DE" dirty="0"/>
          </a:p>
        </p:txBody>
      </p:sp>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a:blip r:embed="rId4"/>
          <a:stretch>
            <a:fillRect/>
          </a:stretch>
        </p:blipFill>
        <p:spPr>
          <a:xfrm>
            <a:off x="702601" y="3120705"/>
            <a:ext cx="3017216" cy="1753809"/>
          </a:xfrm>
          <a:prstGeom prst="rect">
            <a:avLst/>
          </a:prstGeom>
        </p:spPr>
      </p:pic>
    </p:spTree>
    <p:extLst>
      <p:ext uri="{BB962C8B-B14F-4D97-AF65-F5344CB8AC3E}">
        <p14:creationId xmlns:p14="http://schemas.microsoft.com/office/powerpoint/2010/main" val="14117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334250" y="904488"/>
            <a:ext cx="8809749" cy="4490075"/>
          </a:xfrm>
          <a:prstGeom prst="rect">
            <a:avLst/>
          </a:prstGeom>
          <a:noFill/>
        </p:spPr>
        <p:txBody>
          <a:bodyPr wrap="square" rtlCol="0">
            <a:spAutoFit/>
          </a:bodyPr>
          <a:lstStyle/>
          <a:p>
            <a:pPr>
              <a:lnSpc>
                <a:spcPct val="150000"/>
              </a:lnSpc>
            </a:pPr>
            <a:r>
              <a:rPr lang="de-DE" sz="1200" b="1" dirty="0"/>
              <a:t>Auslastungstransportmarkt</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a:t>
            </a:r>
          </a:p>
          <a:p>
            <a:pPr>
              <a:lnSpc>
                <a:spcPct val="150000"/>
              </a:lnSpc>
            </a:pPr>
            <a:r>
              <a:rPr lang="de-DE" sz="1200" dirty="0">
                <a:sym typeface="Wingdings" pitchFamily="2" charset="2"/>
              </a:rPr>
              <a:t>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416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00165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Dashboard: Zusammenfassung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1726957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38200" y="1314701"/>
            <a:ext cx="7270908" cy="954107"/>
          </a:xfrm>
          <a:prstGeom prst="rect">
            <a:avLst/>
          </a:prstGeom>
        </p:spPr>
        <p:txBody>
          <a:bodyPr wrap="square">
            <a:spAutoFit/>
          </a:bodyPr>
          <a:lstStyle/>
          <a:p>
            <a:pPr marL="285750" lvl="1" indent="-285750">
              <a:buFontTx/>
              <a:buChar char="-"/>
            </a:pPr>
            <a:r>
              <a:rPr lang="de-DE" dirty="0"/>
              <a:t>3PL rentiert sich mehr</a:t>
            </a:r>
          </a:p>
          <a:p>
            <a:pPr marL="285750" lvl="1" indent="-285750">
              <a:buFontTx/>
              <a:buChar char="-"/>
            </a:pPr>
            <a:r>
              <a:rPr lang="de-DE" dirty="0"/>
              <a:t>Bereits viele Erfahrungen gesammelt und somit den Prozess zur Kundenauftragserfüllung allmählich optimieren kann. </a:t>
            </a:r>
          </a:p>
          <a:p>
            <a:pPr marL="285750" lvl="1" indent="-285750">
              <a:buFontTx/>
              <a:buChar char="-"/>
            </a:pPr>
            <a:r>
              <a:rPr lang="de-DE" dirty="0"/>
              <a:t>langfristige Entwicklung auch das Geschäftsmodell 4PL kontinuierlich verbessern</a:t>
            </a:r>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448" y="1561779"/>
            <a:ext cx="914400" cy="914400"/>
          </a:xfrm>
          <a:prstGeom prst="rect">
            <a:avLst/>
          </a:prstGeom>
        </p:spPr>
      </p:pic>
      <p:sp>
        <p:nvSpPr>
          <p:cNvPr id="2" name="Rechteck 1">
            <a:extLst>
              <a:ext uri="{FF2B5EF4-FFF2-40B4-BE49-F238E27FC236}">
                <a16:creationId xmlns:a16="http://schemas.microsoft.com/office/drawing/2014/main" id="{E897734B-41F0-E94D-8E49-22BB9B885E83}"/>
              </a:ext>
            </a:extLst>
          </p:cNvPr>
          <p:cNvSpPr/>
          <p:nvPr/>
        </p:nvSpPr>
        <p:spPr>
          <a:xfrm>
            <a:off x="1638200" y="2351472"/>
            <a:ext cx="7421910" cy="1384995"/>
          </a:xfrm>
          <a:prstGeom prst="rect">
            <a:avLst/>
          </a:prstGeom>
        </p:spPr>
        <p:txBody>
          <a:bodyPr wrap="square">
            <a:spAutoFit/>
          </a:bodyPr>
          <a:lstStyle/>
          <a:p>
            <a:pPr marL="285750" indent="-285750">
              <a:buFontTx/>
              <a:buChar char="-"/>
            </a:pPr>
            <a:r>
              <a:rPr lang="de-DE" dirty="0"/>
              <a:t>Preisgestaltung bei Kontraktaufträgen(</a:t>
            </a:r>
            <a:r>
              <a:rPr lang="de-DE" dirty="0" err="1"/>
              <a:t>custom</a:t>
            </a:r>
            <a:r>
              <a:rPr lang="de-DE" dirty="0"/>
              <a:t> rate </a:t>
            </a:r>
            <a:r>
              <a:rPr lang="de-DE" dirty="0" err="1"/>
              <a:t>shipment</a:t>
            </a:r>
            <a:r>
              <a:rPr lang="de-DE" dirty="0"/>
              <a:t>) noch zu berücksichtigen bei gleichzeitiger Aufrechthaltung der Kundenbindung</a:t>
            </a:r>
          </a:p>
          <a:p>
            <a:pPr marL="285750" indent="-285750">
              <a:buFontTx/>
              <a:buChar char="-"/>
            </a:pPr>
            <a:endParaRPr lang="de-DE" dirty="0"/>
          </a:p>
          <a:p>
            <a:pPr marL="285750" indent="-285750">
              <a:buFontTx/>
              <a:buChar char="-"/>
            </a:pPr>
            <a:r>
              <a:rPr lang="de-DE" dirty="0"/>
              <a:t>Am profitabelsten ist der Transportauftrag von Bulk-Waren (doppelt so hoch wie bei </a:t>
            </a:r>
            <a:r>
              <a:rPr lang="de-DE" dirty="0" err="1"/>
              <a:t>Full</a:t>
            </a:r>
            <a:r>
              <a:rPr lang="de-DE" dirty="0"/>
              <a:t> Truck Load Transport) aber hat das Unternehmen bisher nur wenig Aufträge davon bekommen (&lt;6000 Aufträge) </a:t>
            </a:r>
            <a:r>
              <a:rPr lang="de-DE" dirty="0">
                <a:sym typeface="Wingdings" pitchFamily="2" charset="2"/>
              </a:rPr>
              <a:t> bessere Kondition für Kunden SLA, besseres Marketing</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58" y="3367524"/>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78" y="2545068"/>
            <a:ext cx="914400" cy="914400"/>
          </a:xfrm>
          <a:prstGeom prst="rect">
            <a:avLst/>
          </a:prstGeom>
        </p:spPr>
      </p:pic>
      <p:pic>
        <p:nvPicPr>
          <p:cNvPr id="22" name="Grafik 21" descr="Geld Silhouette">
            <a:extLst>
              <a:ext uri="{FF2B5EF4-FFF2-40B4-BE49-F238E27FC236}">
                <a16:creationId xmlns:a16="http://schemas.microsoft.com/office/drawing/2014/main" id="{973684D1-F1DC-DA4C-906A-4DB13BA0E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658" y="4129359"/>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448" y="762240"/>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869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2857</Words>
  <Application>Microsoft Macintosh PowerPoint</Application>
  <PresentationFormat>Bildschirmpräsentation (16:9)</PresentationFormat>
  <Paragraphs>524</Paragraphs>
  <Slides>40</Slides>
  <Notes>39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40</vt:i4>
      </vt:variant>
    </vt:vector>
  </HeadingPairs>
  <TitlesOfParts>
    <vt:vector size="44" baseType="lpstr">
      <vt:lpstr>Roboto</vt:lpstr>
      <vt:lpstr>Arial</vt:lpstr>
      <vt:lpstr>Oswald</vt:lpstr>
      <vt:lpstr>Geometric</vt:lpstr>
      <vt:lpstr>PowerPoint-Präsentation</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Durchsch. Marge</vt:lpstr>
      <vt:lpstr>2. Zeitreihenanalyse</vt:lpstr>
      <vt:lpstr>3. Zeitreihenanalyse: Entwicklung der Spediteurkosten</vt:lpstr>
      <vt:lpstr>Korrelation</vt:lpstr>
      <vt:lpstr>2. Korrelation: Ergebnisse</vt:lpstr>
      <vt:lpstr>1. Korrelation: Erkenntnisse</vt:lpstr>
      <vt:lpstr>Dashboard</vt:lpstr>
      <vt:lpstr>1. Dashboard: Finanzabteilung</vt:lpstr>
      <vt:lpstr>2. Dashboard: Logistikabteilung</vt:lpstr>
      <vt:lpstr>3. Dashboard: Zusammenfassung</vt:lpstr>
      <vt:lpstr>Erkenntnisse und Handlungsvorschläge</vt:lpstr>
      <vt:lpstr>Danke für Eure Aufmerksamkeit</vt:lpstr>
      <vt:lpstr>Quellen</vt:lpstr>
      <vt:lpstr>Erkenntnisse und Vorschläge</vt:lpstr>
      <vt:lpstr>Back Up</vt:lpstr>
      <vt:lpstr>Kosten und Umsatz von InstaFreight  in 2018 bis 2020 (in €) insgesamt</vt:lpstr>
      <vt:lpstr>Backup: Vorgegebene Prognose in Margin</vt:lpstr>
      <vt:lpstr>Margin CSV Forecast abgebildet</vt:lpstr>
      <vt:lpstr>PowerPoint-Präsentation</vt:lpstr>
      <vt:lpstr>Visuelle Exploration</vt:lpstr>
      <vt:lpstr>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227</cp:revision>
  <dcterms:modified xsi:type="dcterms:W3CDTF">2021-02-16T21:26:40Z</dcterms:modified>
</cp:coreProperties>
</file>